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4" r:id="rId43"/>
    <p:sldId id="306" r:id="rId44"/>
    <p:sldId id="307" r:id="rId45"/>
    <p:sldId id="308" r:id="rId46"/>
    <p:sldId id="298" r:id="rId47"/>
    <p:sldId id="299" r:id="rId48"/>
    <p:sldId id="300" r:id="rId49"/>
    <p:sldId id="301" r:id="rId50"/>
    <p:sldId id="302" r:id="rId51"/>
    <p:sldId id="303" r:id="rId52"/>
    <p:sldId id="309" r:id="rId53"/>
    <p:sldId id="310" r:id="rId54"/>
    <p:sldId id="311" r:id="rId55"/>
    <p:sldId id="312" r:id="rId56"/>
    <p:sldId id="314" r:id="rId57"/>
    <p:sldId id="315" r:id="rId58"/>
    <p:sldId id="317" r:id="rId59"/>
    <p:sldId id="318" r:id="rId60"/>
    <p:sldId id="316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96FC52-BE0E-404B-9F3C-189BE476791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B649E-25D5-4262-95BA-E0E958924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649E-25D5-4262-95BA-E0E9589242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116B-7206-4923-BF99-488C089D92E8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0CAC-4FB0-4F03-BBA2-95CB83FA9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27.png"/><Relationship Id="rId7" Type="http://schemas.openxmlformats.org/officeDocument/2006/relationships/image" Target="../media/image240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7" Type="http://schemas.openxmlformats.org/officeDocument/2006/relationships/image" Target="../media/image286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183.png"/><Relationship Id="rId4" Type="http://schemas.openxmlformats.org/officeDocument/2006/relationships/image" Target="../media/image2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8.png"/><Relationship Id="rId7" Type="http://schemas.openxmlformats.org/officeDocument/2006/relationships/image" Target="../media/image302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7" Type="http://schemas.openxmlformats.org/officeDocument/2006/relationships/image" Target="../media/image317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2.png"/><Relationship Id="rId4" Type="http://schemas.openxmlformats.org/officeDocument/2006/relationships/image" Target="../media/image34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Theory of the P-N junction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 photon generation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9244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171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26235"/>
            <a:ext cx="2476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9087"/>
            <a:ext cx="4238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66" y="5157192"/>
            <a:ext cx="2133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4.4.3 microscopic description of absorption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133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695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6391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Dipole approximation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" y="404664"/>
            <a:ext cx="7226945" cy="28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48" y="3501008"/>
            <a:ext cx="2312190" cy="12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38" y="4109622"/>
            <a:ext cx="3569518" cy="47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151088" cy="10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3755"/>
            <a:ext cx="1247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50430"/>
            <a:ext cx="17049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92808"/>
            <a:ext cx="22669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0629"/>
            <a:ext cx="61150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gap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152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157538"/>
            <a:ext cx="578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90" y="3933056"/>
            <a:ext cx="45529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01" y="4647431"/>
            <a:ext cx="2619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band gap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0859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20627"/>
            <a:ext cx="2705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9926"/>
            <a:ext cx="6438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3821636"/>
            <a:ext cx="2552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4546689"/>
            <a:ext cx="2533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32489"/>
            <a:ext cx="1714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1276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4.4.6 other types of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step photon generation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Absorptions by </a:t>
            </a:r>
            <a:r>
              <a:rPr lang="en-US" dirty="0" err="1" smtClean="0"/>
              <a:t>excitons</a:t>
            </a:r>
            <a:r>
              <a:rPr lang="en-US" dirty="0" smtClean="0"/>
              <a:t> and </a:t>
            </a:r>
            <a:r>
              <a:rPr lang="en-US" dirty="0" err="1" smtClean="0"/>
              <a:t>sensitisers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628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77" y="4146279"/>
            <a:ext cx="5076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83" y="5025480"/>
            <a:ext cx="4695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.5 Recombination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5388"/>
            <a:ext cx="82391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.5.2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recombination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15716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81" y="2852936"/>
            <a:ext cx="723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81" y="2824360"/>
            <a:ext cx="952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1" y="3462950"/>
            <a:ext cx="34671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3" y="4437112"/>
            <a:ext cx="3609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1" y="5265787"/>
            <a:ext cx="7153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32461"/>
            <a:ext cx="1247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altLang="zh-CN" dirty="0" smtClean="0"/>
              <a:t>erivation of the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recombination rate</a:t>
            </a:r>
          </a:p>
          <a:p>
            <a:pPr marL="0" indent="0">
              <a:buNone/>
            </a:pPr>
            <a:r>
              <a:rPr lang="en-US" altLang="zh-CN" dirty="0" err="1" smtClean="0"/>
              <a:t>Intial</a:t>
            </a:r>
            <a:r>
              <a:rPr lang="en-US" altLang="zh-CN" dirty="0" smtClean="0"/>
              <a:t> state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Final state</a:t>
            </a:r>
            <a:r>
              <a:rPr lang="zh-CN" altLang="en-US" dirty="0" smtClean="0"/>
              <a:t>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37528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29005"/>
            <a:ext cx="3230937" cy="34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1248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75473"/>
            <a:ext cx="274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6" y="1700808"/>
            <a:ext cx="38576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7500"/>
            <a:ext cx="447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40" y="4869159"/>
            <a:ext cx="258916" cy="30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</a:t>
            </a:r>
            <a:r>
              <a:rPr lang="en-US" altLang="zh-CN" dirty="0" smtClean="0"/>
              <a:t>eneration and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.1 Semiconductor transport equations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5817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4" y="332656"/>
            <a:ext cx="8810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80331"/>
            <a:ext cx="27527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5"/>
            <a:ext cx="2457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990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13" y="2129804"/>
            <a:ext cx="16573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3" y="2276872"/>
            <a:ext cx="5953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17" y="2348880"/>
            <a:ext cx="323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4" y="2981097"/>
            <a:ext cx="6524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4" y="4352696"/>
            <a:ext cx="7951680" cy="44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By last session’s conclusion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986088"/>
            <a:ext cx="61436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9499"/>
            <a:ext cx="2520280" cy="118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1490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for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3708"/>
            <a:ext cx="9525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50863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628156"/>
            <a:ext cx="4171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132856"/>
            <a:ext cx="2066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6974"/>
            <a:ext cx="7944337" cy="7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634111" cy="188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1" y="6093296"/>
            <a:ext cx="5943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application, interested in one direction, reduce to 1/4</a:t>
            </a:r>
          </a:p>
        </p:txBody>
      </p:sp>
    </p:spTree>
    <p:extLst>
      <p:ext uri="{BB962C8B-B14F-4D97-AF65-F5344CB8AC3E}">
        <p14:creationId xmlns:p14="http://schemas.microsoft.com/office/powerpoint/2010/main" val="3815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73" y="2350281"/>
            <a:ext cx="4105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6" y="1340768"/>
            <a:ext cx="2352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29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6" y="3091749"/>
            <a:ext cx="6562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3" y="3573016"/>
            <a:ext cx="5514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8" y="4005064"/>
            <a:ext cx="53435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68" y="620688"/>
            <a:ext cx="321155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3" y="5229200"/>
            <a:ext cx="5248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82282"/>
            <a:ext cx="23717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70" y="2214017"/>
            <a:ext cx="4124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85" y="1556792"/>
            <a:ext cx="2876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43" y="4653136"/>
            <a:ext cx="69056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4" y="4005064"/>
            <a:ext cx="7058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85" y="3428999"/>
            <a:ext cx="3028950" cy="68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4.5.3 simplified expressions for </a:t>
            </a:r>
            <a:r>
              <a:rPr lang="en-US" dirty="0" err="1"/>
              <a:t>radiative</a:t>
            </a:r>
            <a:r>
              <a:rPr lang="en-US" dirty="0"/>
              <a:t> recombination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5147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52" y="2986087"/>
            <a:ext cx="4810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8" y="2522385"/>
            <a:ext cx="6115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371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54" y="4534238"/>
            <a:ext cx="58007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519414"/>
            <a:ext cx="165618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Carrier density independent and properties of the material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99792" y="5301208"/>
            <a:ext cx="1152128" cy="418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Degenerate semiconductor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4" y="4509120"/>
            <a:ext cx="65246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3886"/>
            <a:ext cx="235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92877"/>
            <a:ext cx="7429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6039"/>
            <a:ext cx="1409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295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7858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" y="3994864"/>
            <a:ext cx="2209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6" y="5373216"/>
            <a:ext cx="2019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30" y="3974494"/>
            <a:ext cx="3286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43" y="5463703"/>
            <a:ext cx="23717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12160" y="5382583"/>
            <a:ext cx="2157884" cy="10616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Minority carrier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lifetime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Larger for materials with a high absorption coefficient, and therefore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recombination </a:t>
            </a:r>
          </a:p>
          <a:p>
            <a:pPr marL="0" indent="0">
              <a:buNone/>
            </a:pPr>
            <a:r>
              <a:rPr lang="en-US" altLang="zh-CN" dirty="0" smtClean="0"/>
              <a:t>    is more important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in direct bad gap </a:t>
            </a:r>
          </a:p>
          <a:p>
            <a:pPr marL="0" indent="0">
              <a:buNone/>
            </a:pPr>
            <a:r>
              <a:rPr lang="en-US" altLang="zh-CN" dirty="0" smtClean="0"/>
              <a:t>    materials.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4762"/>
            <a:ext cx="5715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29" y="2708920"/>
            <a:ext cx="46859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5013176"/>
            <a:ext cx="5184576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Relative to absorption, contributions from energy levels closer to the band edges are really important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31840" y="836712"/>
            <a:ext cx="2520280" cy="424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4762"/>
            <a:ext cx="5715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42" y="3789040"/>
            <a:ext cx="30956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       =</a:t>
            </a:r>
            <a:r>
              <a:rPr lang="en-US" dirty="0" err="1" smtClean="0"/>
              <a:t>qV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52021"/>
            <a:ext cx="3810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79" y="5301208"/>
            <a:ext cx="6014369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recombination from either band to impurity states inside the band gap can be very important, and can dominate over band-to band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5152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1" y="5085184"/>
            <a:ext cx="812738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Continuity equation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64" y="1176379"/>
            <a:ext cx="4081801" cy="27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933056"/>
            <a:ext cx="380694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bimolecular recombination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2229889"/>
            <a:ext cx="1819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78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0" y="4730675"/>
            <a:ext cx="84772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22" y="4256178"/>
            <a:ext cx="1571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0" y="2818880"/>
            <a:ext cx="8134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876256" y="3565572"/>
            <a:ext cx="0" cy="87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1" y="5877272"/>
            <a:ext cx="2657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96" y="5713204"/>
            <a:ext cx="4600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0" y="6215409"/>
            <a:ext cx="34766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1" y="6309320"/>
            <a:ext cx="218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MULTI-STEP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Relaships</a:t>
            </a:r>
            <a:r>
              <a:rPr lang="en-US" dirty="0" smtClean="0"/>
              <a:t> between rates and carrier densities?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carrier –process :</a:t>
            </a:r>
            <a:br>
              <a:rPr lang="en-US" dirty="0" smtClean="0"/>
            </a:br>
            <a:r>
              <a:rPr lang="en-US" dirty="0" smtClean="0"/>
              <a:t>Auger recombination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22288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6" y="5517232"/>
            <a:ext cx="843684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57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8335"/>
            <a:ext cx="62769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3" y="2780928"/>
            <a:ext cx="64389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" y="3891830"/>
            <a:ext cx="28289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for Auger recombination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" y="2780928"/>
            <a:ext cx="61531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p-type material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" y="2204864"/>
            <a:ext cx="8620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3" y="5085978"/>
            <a:ext cx="6686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7277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</a:t>
            </a:r>
            <a:r>
              <a:rPr lang="en-US" dirty="0" err="1" smtClean="0"/>
              <a:t>concervation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532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" y="5113994"/>
            <a:ext cx="47339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31718"/>
            <a:ext cx="1714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8" y="4779293"/>
            <a:ext cx="3914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8" y="5504519"/>
            <a:ext cx="7286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8" y="5842595"/>
            <a:ext cx="3286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4562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Shockley Read Hall recombination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3" y="2114550"/>
            <a:ext cx="7774214" cy="318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Derivation of SRH recombination rate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1713"/>
            <a:ext cx="3152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00808"/>
            <a:ext cx="842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14688"/>
            <a:ext cx="5715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1428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445614"/>
            <a:ext cx="5991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86" y="4941168"/>
            <a:ext cx="4943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52" y="4893289"/>
            <a:ext cx="1933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5340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8" y="3717032"/>
            <a:ext cx="16668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8" y="3219450"/>
            <a:ext cx="7362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60" y="3921819"/>
            <a:ext cx="6534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152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3" y="4531375"/>
            <a:ext cx="2209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43" y="4574237"/>
            <a:ext cx="26003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00038"/>
            <a:ext cx="81819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.2 Generation &amp; 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hermal Generation &amp; Recombination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9052"/>
            <a:ext cx="4287732" cy="22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914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2283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99" y="2087944"/>
            <a:ext cx="1304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45" y="2057687"/>
            <a:ext cx="5438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2087"/>
            <a:ext cx="3371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2" y="3068960"/>
            <a:ext cx="23241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6" y="3645024"/>
            <a:ext cx="52673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74" y="3658999"/>
            <a:ext cx="1847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45" y="4056314"/>
            <a:ext cx="2286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31669"/>
            <a:ext cx="5581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629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17232"/>
            <a:ext cx="6273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en-US" altLang="zh-CN" dirty="0" smtClean="0"/>
              <a:t>urface and grain boundary Recombination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5" y="1738966"/>
            <a:ext cx="9165465" cy="7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29368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89040"/>
            <a:ext cx="48958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17430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52101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39066"/>
            <a:ext cx="1581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7390"/>
            <a:ext cx="6600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51" y="5922615"/>
            <a:ext cx="1581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5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98" y="2057425"/>
            <a:ext cx="4895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909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7" y="3183260"/>
            <a:ext cx="2533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26974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2780928"/>
            <a:ext cx="3600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7"/>
            <a:ext cx="1704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" y="3645024"/>
            <a:ext cx="90487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181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" y="5629089"/>
            <a:ext cx="55149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82" y="5725305"/>
            <a:ext cx="2971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Traps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recombination centers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56017"/>
            <a:ext cx="3571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09010"/>
            <a:ext cx="1571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9" y="2060848"/>
            <a:ext cx="2105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9" y="3163960"/>
            <a:ext cx="2238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98" y="3861048"/>
            <a:ext cx="65087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hapter 3 Electrons&amp; Holes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02" y="953338"/>
            <a:ext cx="3194678" cy="60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9" y="2861687"/>
            <a:ext cx="2952328" cy="5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0" y="1527955"/>
            <a:ext cx="3790950" cy="64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9" y="3425058"/>
            <a:ext cx="5616624" cy="61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5" y="1813829"/>
            <a:ext cx="117729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147"/>
            <a:ext cx="209618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" y="2874268"/>
            <a:ext cx="1695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86" y="2349656"/>
            <a:ext cx="3679328" cy="4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95" y="2315879"/>
            <a:ext cx="2354584" cy="5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3" y="4149080"/>
            <a:ext cx="3415506" cy="4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95" y="4062877"/>
            <a:ext cx="2316075" cy="6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" y="4672274"/>
            <a:ext cx="3131471" cy="4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798575"/>
            <a:ext cx="3686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2" y="5445224"/>
            <a:ext cx="33464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Quasi thermal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" y="5368334"/>
            <a:ext cx="2868977" cy="4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" y="1124744"/>
            <a:ext cx="7620000" cy="35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" y="4674443"/>
            <a:ext cx="3944399" cy="62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02" y="4680224"/>
            <a:ext cx="2743200" cy="4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81101"/>
            <a:ext cx="2790825" cy="37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03" y="5699622"/>
            <a:ext cx="2506209" cy="40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02" y="6172572"/>
            <a:ext cx="2644323" cy="3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4" y="5794796"/>
            <a:ext cx="1906513" cy="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76" y="5805264"/>
            <a:ext cx="2085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altLang="zh-CN" dirty="0" smtClean="0"/>
              <a:t>urrent densities under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8" y="1375618"/>
            <a:ext cx="2771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0928"/>
            <a:ext cx="2743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2281"/>
            <a:ext cx="5610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51" y="1988840"/>
            <a:ext cx="5286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0761"/>
            <a:ext cx="6146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4" y="3672916"/>
            <a:ext cx="2381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84" y="2771429"/>
            <a:ext cx="1876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57" y="4293096"/>
            <a:ext cx="3286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72511"/>
            <a:ext cx="62198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7" y="5986861"/>
            <a:ext cx="728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438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286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157538"/>
            <a:ext cx="34861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98" y="4725144"/>
            <a:ext cx="34766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887069"/>
            <a:ext cx="2571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83" y="3873987"/>
            <a:ext cx="666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81" y="3861779"/>
            <a:ext cx="1228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0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.3 Transition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altLang="zh-CN" dirty="0" smtClean="0"/>
              <a:t>.3.1 </a:t>
            </a:r>
            <a:r>
              <a:rPr lang="en-US" altLang="zh-CN" dirty="0" err="1" smtClean="0"/>
              <a:t>fermi’s</a:t>
            </a:r>
            <a:r>
              <a:rPr lang="en-US" altLang="zh-CN" dirty="0" smtClean="0"/>
              <a:t> golden rule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188455" cy="10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03648" y="4005064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Matrix element coupling initial and final states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95836" y="3212976"/>
            <a:ext cx="1080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496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288"/>
            <a:ext cx="75057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7" y="237281"/>
            <a:ext cx="62198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7" y="731786"/>
            <a:ext cx="728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1666"/>
            <a:ext cx="7848872" cy="39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7" y="1236611"/>
            <a:ext cx="5686425" cy="7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7" y="1978096"/>
            <a:ext cx="5553075" cy="5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72" y="4171417"/>
            <a:ext cx="1219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59" y="4941168"/>
            <a:ext cx="2143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15" y="5497356"/>
            <a:ext cx="1885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05163"/>
            <a:ext cx="8172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2009"/>
            <a:ext cx="9048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198864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P-n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http://www.acsu.buffalo.edu/~wie/applet/pnformation/pnformation.html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7623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30670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2639"/>
            <a:ext cx="3830057" cy="404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0349"/>
            <a:ext cx="75819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3228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6649"/>
            <a:ext cx="21431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0777"/>
            <a:ext cx="5476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3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Depletion region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38300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536504" cy="31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486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57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75" y="2837789"/>
            <a:ext cx="2924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75" y="3428881"/>
            <a:ext cx="2962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75" y="3933056"/>
            <a:ext cx="31527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04" y="6104756"/>
            <a:ext cx="4427959" cy="64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altLang="zh-CN" dirty="0" smtClean="0"/>
              <a:t>.4 carrier and current densities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6" y="2348455"/>
            <a:ext cx="3467100" cy="15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5555"/>
            <a:ext cx="2390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0155"/>
            <a:ext cx="4163569" cy="173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02" y="1986505"/>
            <a:ext cx="1581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1" y="1588790"/>
            <a:ext cx="2162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16" y="1664894"/>
            <a:ext cx="206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324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2" y="4509120"/>
            <a:ext cx="5791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2" y="5373216"/>
            <a:ext cx="5162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B.C:</a:t>
            </a:r>
            <a:r>
              <a:rPr lang="en-US" altLang="zh-CN" dirty="0" err="1" smtClean="0"/>
              <a:t>boundary</a:t>
            </a:r>
            <a:r>
              <a:rPr lang="en-US" altLang="zh-CN" dirty="0" smtClean="0"/>
              <a:t> condition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2856"/>
            <a:ext cx="5438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5618"/>
            <a:ext cx="5838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5991"/>
            <a:ext cx="79438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2" y="4725144"/>
            <a:ext cx="476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1" y="3861048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18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76864" cy="667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1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Fermi’s golden rule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581651" cy="13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0520"/>
            <a:ext cx="3733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42" y="3222944"/>
            <a:ext cx="5352814" cy="9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610867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1" y="4869160"/>
            <a:ext cx="5267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7974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8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Currents and carrier density in the SPACE CHARGE REGION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9290"/>
            <a:ext cx="4962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2343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57" y="3549572"/>
            <a:ext cx="2105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41" y="4130597"/>
            <a:ext cx="1047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16" y="4725144"/>
            <a:ext cx="3333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64" y="4919357"/>
            <a:ext cx="15335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521568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87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CURRENT DENSITY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7" y="1124744"/>
            <a:ext cx="5734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6" y="1515269"/>
            <a:ext cx="28384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4953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2336"/>
            <a:ext cx="26974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2" y="4941168"/>
            <a:ext cx="851203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0" y="2986881"/>
            <a:ext cx="61798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9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solution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" y="1544762"/>
            <a:ext cx="5905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" y="2471863"/>
            <a:ext cx="7181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14825"/>
            <a:ext cx="3057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54768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7" y="5085184"/>
            <a:ext cx="48101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30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altLang="zh-CN" dirty="0" err="1" smtClean="0"/>
              <a:t>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6565"/>
            <a:ext cx="2619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5498"/>
            <a:ext cx="40576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63309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732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altLang="zh-CN" dirty="0" err="1" smtClean="0"/>
              <a:t>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7934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364450" cy="328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64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altLang="zh-CN" dirty="0" err="1" smtClean="0"/>
              <a:t>scr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647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22" y="2780928"/>
            <a:ext cx="38862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3728"/>
            <a:ext cx="54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331640" y="1950938"/>
            <a:ext cx="261743" cy="1277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9085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11" y="3420960"/>
            <a:ext cx="5467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11091"/>
            <a:ext cx="27146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36" y="4392041"/>
            <a:ext cx="2695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63540"/>
            <a:ext cx="7248525" cy="18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131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P-N JUNCTION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</a:t>
            </a:r>
          </a:p>
          <a:p>
            <a:r>
              <a:rPr lang="en-US" dirty="0" smtClean="0"/>
              <a:t>UNDER ILLUMINATION</a:t>
            </a:r>
          </a:p>
          <a:p>
            <a:r>
              <a:rPr lang="en-US" altLang="zh-CN" dirty="0" smtClean="0"/>
              <a:t>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399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altLang="zh-CN" dirty="0" smtClean="0"/>
              <a:t>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Equilibrium  0</a:t>
            </a:r>
          </a:p>
          <a:p>
            <a:r>
              <a:rPr lang="en-US" altLang="zh-CN" dirty="0" smtClean="0"/>
              <a:t>Under applied bias</a:t>
            </a: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43213"/>
            <a:ext cx="2714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28925"/>
            <a:ext cx="3409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295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168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6" y="34970"/>
            <a:ext cx="39093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248472" cy="37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982"/>
            <a:ext cx="3935359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40" y="2852937"/>
            <a:ext cx="4509631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0455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5" y="2900796"/>
            <a:ext cx="8895509" cy="208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38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0" y="2708920"/>
            <a:ext cx="4229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9" y="1340768"/>
            <a:ext cx="6419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0390"/>
            <a:ext cx="8191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0" y="5136379"/>
            <a:ext cx="3924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2" y="5120676"/>
            <a:ext cx="28860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08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24744"/>
            <a:ext cx="70294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63535"/>
            <a:ext cx="41243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824163"/>
            <a:ext cx="79438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8" y="4509120"/>
            <a:ext cx="19335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1482"/>
            <a:ext cx="2505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561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7" y="188640"/>
            <a:ext cx="773099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632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Under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altLang="zh-CN" dirty="0" smtClean="0"/>
              <a:t>Short circuit V=0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4008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8" y="6021288"/>
            <a:ext cx="65151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050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8884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130287" cy="308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" y="3422509"/>
            <a:ext cx="26860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9332"/>
            <a:ext cx="5905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7" y="5164181"/>
            <a:ext cx="60483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2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</a:t>
            </a:r>
            <a:r>
              <a:rPr lang="en-US" altLang="zh-CN" dirty="0" smtClean="0"/>
              <a:t>in special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Thick-neutral layers are much thicker than diffusion length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7" y="3068960"/>
            <a:ext cx="61912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" y="5611911"/>
            <a:ext cx="8848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" y="6021288"/>
            <a:ext cx="24193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3267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lang="en-US" altLang="zh-CN" dirty="0" smtClean="0"/>
              <a:t>If </a:t>
            </a:r>
            <a:r>
              <a:rPr lang="en-US" altLang="zh-CN" dirty="0" err="1" smtClean="0"/>
              <a:t>Sn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Sp</a:t>
            </a:r>
            <a:r>
              <a:rPr lang="en-US" altLang="zh-CN" dirty="0" smtClean="0"/>
              <a:t>=0  q times the flux of photons absorbed that layer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4480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048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8764"/>
            <a:ext cx="7947511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754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580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7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32656"/>
            <a:ext cx="61245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40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912768" cy="565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4.3.2 optical processes in a two level system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2" y="1628800"/>
            <a:ext cx="3643982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152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52" y="4365104"/>
            <a:ext cx="43243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76672"/>
            <a:ext cx="6591300" cy="565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76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P-n junction as a photovoltaic cell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596771" cy="267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5" y="3291475"/>
            <a:ext cx="4130287" cy="308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76276"/>
            <a:ext cx="3595116" cy="26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74948"/>
            <a:ext cx="4074013" cy="31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791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9337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1338"/>
            <a:ext cx="4343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5909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283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n-US" altLang="zh-CN" dirty="0" smtClean="0"/>
              <a:t>ffects on p-n junction Characteristics</a:t>
            </a:r>
            <a:endParaRPr 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82658" cy="41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84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6249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64654"/>
            <a:ext cx="2852127" cy="7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34" y="5229200"/>
            <a:ext cx="32480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346</Words>
  <Application>Microsoft Office PowerPoint</Application>
  <PresentationFormat>On-screen Show (4:3)</PresentationFormat>
  <Paragraphs>80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Theory of the P-N junction</vt:lpstr>
      <vt:lpstr>Generation and Recombination</vt:lpstr>
      <vt:lpstr>Continuity equation</vt:lpstr>
      <vt:lpstr>4.2 Generation &amp; Recombination</vt:lpstr>
      <vt:lpstr>4.3 Transition Rates</vt:lpstr>
      <vt:lpstr>Derivation of Fermi’s golden rule</vt:lpstr>
      <vt:lpstr>PowerPoint Presentation</vt:lpstr>
      <vt:lpstr>4.3.2 optical processes in a two level system</vt:lpstr>
      <vt:lpstr>Steady state</vt:lpstr>
      <vt:lpstr>4.4 photon generation</vt:lpstr>
      <vt:lpstr>4.4.3 microscopic description of absorption</vt:lpstr>
      <vt:lpstr>PowerPoint Presentation</vt:lpstr>
      <vt:lpstr>PowerPoint Presentation</vt:lpstr>
      <vt:lpstr>Direct gap</vt:lpstr>
      <vt:lpstr>Indirect band gap</vt:lpstr>
      <vt:lpstr>4.4.6 other types of behavior</vt:lpstr>
      <vt:lpstr>4.5 Recombination</vt:lpstr>
      <vt:lpstr>4.5.2 Radiative recombination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4.5.3 simplified expressions for radiative recombination</vt:lpstr>
      <vt:lpstr>PowerPoint Presentation</vt:lpstr>
      <vt:lpstr>PowerPoint Presentation</vt:lpstr>
      <vt:lpstr>PowerPoint Presentation</vt:lpstr>
      <vt:lpstr>PowerPoint Presentation</vt:lpstr>
      <vt:lpstr>4.3 bimolecular recombination</vt:lpstr>
      <vt:lpstr>MULTI-STEP PROCESS?</vt:lpstr>
      <vt:lpstr>Three carrier –process : Auger recombination</vt:lpstr>
      <vt:lpstr>PowerPoint Presentation</vt:lpstr>
      <vt:lpstr>Lifetime for Auger recombination</vt:lpstr>
      <vt:lpstr>Momentum concervation</vt:lpstr>
      <vt:lpstr>Shockley Read Hall recombination</vt:lpstr>
      <vt:lpstr>Derivation of SRH recombination rate</vt:lpstr>
      <vt:lpstr>PowerPoint Presentation</vt:lpstr>
      <vt:lpstr>PowerPoint Presentation</vt:lpstr>
      <vt:lpstr>PowerPoint Presentation</vt:lpstr>
      <vt:lpstr>PowerPoint Presentation</vt:lpstr>
      <vt:lpstr>Surface and grain boundary Recombination</vt:lpstr>
      <vt:lpstr>PowerPoint Presentation</vt:lpstr>
      <vt:lpstr>PowerPoint Presentation</vt:lpstr>
      <vt:lpstr>Traps vs recombination centers</vt:lpstr>
      <vt:lpstr>Chapter 3 Electrons&amp; Holes </vt:lpstr>
      <vt:lpstr>Quasi thermal equilibrium</vt:lpstr>
      <vt:lpstr>Current densities under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P-n junction</vt:lpstr>
      <vt:lpstr>PowerPoint Presentation</vt:lpstr>
      <vt:lpstr>Depletion region</vt:lpstr>
      <vt:lpstr>6.4 carrier and current densities</vt:lpstr>
      <vt:lpstr>B.C:boundary condition</vt:lpstr>
      <vt:lpstr>PowerPoint Presentation</vt:lpstr>
      <vt:lpstr>PowerPoint Presentation</vt:lpstr>
      <vt:lpstr>Currents and carrier density in the SPACE CHARGE REGION</vt:lpstr>
      <vt:lpstr>TOTAL CURRENT DENSITY</vt:lpstr>
      <vt:lpstr>General solution</vt:lpstr>
      <vt:lpstr>Jn</vt:lpstr>
      <vt:lpstr>Jp</vt:lpstr>
      <vt:lpstr>Jscr</vt:lpstr>
      <vt:lpstr>P-N JUNCTION </vt:lpstr>
      <vt:lpstr>Dark</vt:lpstr>
      <vt:lpstr>PowerPoint Presentation</vt:lpstr>
      <vt:lpstr>PowerPoint Presentation</vt:lpstr>
      <vt:lpstr>PowerPoint Presentation</vt:lpstr>
      <vt:lpstr>PowerPoint Presentation</vt:lpstr>
      <vt:lpstr>Under Illumination</vt:lpstr>
      <vt:lpstr>PowerPoint Presentation</vt:lpstr>
      <vt:lpstr>QE in special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P-n junction as a photovoltaic cell</vt:lpstr>
      <vt:lpstr>PowerPoint Presentation</vt:lpstr>
      <vt:lpstr>Effects on p-n junction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P-N junction</dc:title>
  <dc:creator>gaozh</dc:creator>
  <cp:lastModifiedBy>Daryoosh</cp:lastModifiedBy>
  <cp:revision>165</cp:revision>
  <dcterms:created xsi:type="dcterms:W3CDTF">2011-06-28T12:29:25Z</dcterms:created>
  <dcterms:modified xsi:type="dcterms:W3CDTF">2013-01-29T00:51:16Z</dcterms:modified>
</cp:coreProperties>
</file>